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78" r:id="rId38"/>
    <p:sldId id="279" r:id="rId39"/>
    <p:sldId id="294" r:id="rId40"/>
    <p:sldId id="295" r:id="rId41"/>
    <p:sldId id="296"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9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4/13/2024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4/13/2024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4/13/2024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4/13/2024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4/13/2024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4595-F4BE-67E1-FFCA-DE29DC34D502}"/>
              </a:ext>
            </a:extLst>
          </p:cNvPr>
          <p:cNvSpPr>
            <a:spLocks noGrp="1"/>
          </p:cNvSpPr>
          <p:nvPr>
            <p:ph type="ctrTitle"/>
          </p:nvPr>
        </p:nvSpPr>
        <p:spPr/>
        <p:txBody>
          <a:bodyPr/>
          <a:lstStyle/>
          <a:p>
            <a:r>
              <a:rPr lang="en-IN" dirty="0"/>
              <a:t>MND 500 Managerial Decision Making</a:t>
            </a:r>
            <a:endParaRPr lang="en-US" dirty="0"/>
          </a:p>
        </p:txBody>
      </p:sp>
      <p:sp>
        <p:nvSpPr>
          <p:cNvPr id="3" name="Subtitle 2">
            <a:extLst>
              <a:ext uri="{FF2B5EF4-FFF2-40B4-BE49-F238E27FC236}">
                <a16:creationId xmlns:a16="http://schemas.microsoft.com/office/drawing/2014/main" id="{8BE1D9CB-B52B-C5A3-8229-FC53285BAC1A}"/>
              </a:ext>
            </a:extLst>
          </p:cNvPr>
          <p:cNvSpPr>
            <a:spLocks noGrp="1"/>
          </p:cNvSpPr>
          <p:nvPr>
            <p:ph type="subTitle" idx="1"/>
          </p:nvPr>
        </p:nvSpPr>
        <p:spPr/>
        <p:txBody>
          <a:bodyPr/>
          <a:lstStyle/>
          <a:p>
            <a:r>
              <a:rPr lang="en-IN" dirty="0"/>
              <a:t>Prof. Siddhartha Agarwal</a:t>
            </a:r>
            <a:endParaRPr lang="en-US" dirty="0"/>
          </a:p>
        </p:txBody>
      </p:sp>
    </p:spTree>
    <p:extLst>
      <p:ext uri="{BB962C8B-B14F-4D97-AF65-F5344CB8AC3E}">
        <p14:creationId xmlns:p14="http://schemas.microsoft.com/office/powerpoint/2010/main" val="332456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A93C-B8FE-1952-BBB4-F712A69EF7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D668FB-5381-5AE1-3508-8153BDA102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044862-065D-5859-9F3C-552F8614438D}"/>
              </a:ext>
            </a:extLst>
          </p:cNvPr>
          <p:cNvPicPr>
            <a:picLocks noChangeAspect="1"/>
          </p:cNvPicPr>
          <p:nvPr/>
        </p:nvPicPr>
        <p:blipFill>
          <a:blip r:embed="rId2"/>
          <a:stretch>
            <a:fillRect/>
          </a:stretch>
        </p:blipFill>
        <p:spPr>
          <a:xfrm>
            <a:off x="2190591" y="391287"/>
            <a:ext cx="7725853" cy="5496692"/>
          </a:xfrm>
          <a:prstGeom prst="rect">
            <a:avLst/>
          </a:prstGeom>
        </p:spPr>
      </p:pic>
    </p:spTree>
    <p:extLst>
      <p:ext uri="{BB962C8B-B14F-4D97-AF65-F5344CB8AC3E}">
        <p14:creationId xmlns:p14="http://schemas.microsoft.com/office/powerpoint/2010/main" val="2341401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31C0-1588-5C4D-1BFC-0E5E23F529A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B1E5E3-BB5C-625B-097E-C52FDD1F4DB3}"/>
              </a:ext>
            </a:extLst>
          </p:cNvPr>
          <p:cNvPicPr>
            <a:picLocks noGrp="1" noChangeAspect="1"/>
          </p:cNvPicPr>
          <p:nvPr>
            <p:ph idx="1"/>
          </p:nvPr>
        </p:nvPicPr>
        <p:blipFill>
          <a:blip r:embed="rId2"/>
          <a:stretch>
            <a:fillRect/>
          </a:stretch>
        </p:blipFill>
        <p:spPr>
          <a:xfrm>
            <a:off x="1399713" y="330139"/>
            <a:ext cx="8913330" cy="6197721"/>
          </a:xfrm>
        </p:spPr>
      </p:pic>
    </p:spTree>
    <p:extLst>
      <p:ext uri="{BB962C8B-B14F-4D97-AF65-F5344CB8AC3E}">
        <p14:creationId xmlns:p14="http://schemas.microsoft.com/office/powerpoint/2010/main" val="194121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34B7-BFC9-AA3E-9299-D05487621F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D1432A-DA81-B30F-0944-02571FF9CE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926559E-B274-86B8-747D-052AC9541914}"/>
              </a:ext>
            </a:extLst>
          </p:cNvPr>
          <p:cNvPicPr>
            <a:picLocks noChangeAspect="1"/>
          </p:cNvPicPr>
          <p:nvPr/>
        </p:nvPicPr>
        <p:blipFill>
          <a:blip r:embed="rId2"/>
          <a:stretch>
            <a:fillRect/>
          </a:stretch>
        </p:blipFill>
        <p:spPr>
          <a:xfrm>
            <a:off x="1921224" y="499533"/>
            <a:ext cx="7678222" cy="5496692"/>
          </a:xfrm>
          <a:prstGeom prst="rect">
            <a:avLst/>
          </a:prstGeom>
        </p:spPr>
      </p:pic>
    </p:spTree>
    <p:extLst>
      <p:ext uri="{BB962C8B-B14F-4D97-AF65-F5344CB8AC3E}">
        <p14:creationId xmlns:p14="http://schemas.microsoft.com/office/powerpoint/2010/main" val="722621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0794-1F84-271B-C169-4B8C4A00439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119BEE0-D6BA-58AE-C25A-72A308B911FC}"/>
              </a:ext>
            </a:extLst>
          </p:cNvPr>
          <p:cNvPicPr>
            <a:picLocks noGrp="1" noChangeAspect="1"/>
          </p:cNvPicPr>
          <p:nvPr>
            <p:ph idx="1"/>
          </p:nvPr>
        </p:nvPicPr>
        <p:blipFill>
          <a:blip r:embed="rId2"/>
          <a:stretch>
            <a:fillRect/>
          </a:stretch>
        </p:blipFill>
        <p:spPr>
          <a:xfrm>
            <a:off x="914399" y="0"/>
            <a:ext cx="10062258" cy="6926127"/>
          </a:xfrm>
        </p:spPr>
      </p:pic>
    </p:spTree>
    <p:extLst>
      <p:ext uri="{BB962C8B-B14F-4D97-AF65-F5344CB8AC3E}">
        <p14:creationId xmlns:p14="http://schemas.microsoft.com/office/powerpoint/2010/main" val="145010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BD02-BBCE-203E-114E-A3571505AC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1687CA-C20D-17A4-DEFA-9F78F331709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A70E23A-BE3A-D611-1255-9C55CC3C7977}"/>
              </a:ext>
            </a:extLst>
          </p:cNvPr>
          <p:cNvPicPr>
            <a:picLocks noChangeAspect="1"/>
          </p:cNvPicPr>
          <p:nvPr/>
        </p:nvPicPr>
        <p:blipFill>
          <a:blip r:embed="rId2"/>
          <a:stretch>
            <a:fillRect/>
          </a:stretch>
        </p:blipFill>
        <p:spPr>
          <a:xfrm>
            <a:off x="1826675" y="320603"/>
            <a:ext cx="7983064" cy="5915851"/>
          </a:xfrm>
          <a:prstGeom prst="rect">
            <a:avLst/>
          </a:prstGeom>
        </p:spPr>
      </p:pic>
    </p:spTree>
    <p:extLst>
      <p:ext uri="{BB962C8B-B14F-4D97-AF65-F5344CB8AC3E}">
        <p14:creationId xmlns:p14="http://schemas.microsoft.com/office/powerpoint/2010/main" val="2849031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43AF-7BE4-203C-8034-434F377CB93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FEDB1DE-4D08-0189-CEA0-1DF75B0FD081}"/>
              </a:ext>
            </a:extLst>
          </p:cNvPr>
          <p:cNvPicPr>
            <a:picLocks noGrp="1" noChangeAspect="1"/>
          </p:cNvPicPr>
          <p:nvPr>
            <p:ph idx="1"/>
          </p:nvPr>
        </p:nvPicPr>
        <p:blipFill>
          <a:blip r:embed="rId2"/>
          <a:stretch>
            <a:fillRect/>
          </a:stretch>
        </p:blipFill>
        <p:spPr>
          <a:xfrm>
            <a:off x="1634033" y="124123"/>
            <a:ext cx="9130422" cy="6609753"/>
          </a:xfrm>
        </p:spPr>
      </p:pic>
    </p:spTree>
    <p:extLst>
      <p:ext uri="{BB962C8B-B14F-4D97-AF65-F5344CB8AC3E}">
        <p14:creationId xmlns:p14="http://schemas.microsoft.com/office/powerpoint/2010/main" val="29793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B60D0-EAEC-3F88-87DB-DEF5F8EDA4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AB2D8B-B941-75B0-EFA5-C1C16E0316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50A29A-4CB6-AA17-54BB-5BDDE7F8CDFD}"/>
              </a:ext>
            </a:extLst>
          </p:cNvPr>
          <p:cNvPicPr>
            <a:picLocks noChangeAspect="1"/>
          </p:cNvPicPr>
          <p:nvPr/>
        </p:nvPicPr>
        <p:blipFill>
          <a:blip r:embed="rId2"/>
          <a:stretch>
            <a:fillRect/>
          </a:stretch>
        </p:blipFill>
        <p:spPr>
          <a:xfrm>
            <a:off x="1830056" y="499533"/>
            <a:ext cx="7906853" cy="5420481"/>
          </a:xfrm>
          <a:prstGeom prst="rect">
            <a:avLst/>
          </a:prstGeom>
        </p:spPr>
      </p:pic>
    </p:spTree>
    <p:extLst>
      <p:ext uri="{BB962C8B-B14F-4D97-AF65-F5344CB8AC3E}">
        <p14:creationId xmlns:p14="http://schemas.microsoft.com/office/powerpoint/2010/main" val="226928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A959-8243-10E4-6D84-D4D07E9DF5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797BDD-33C0-EB52-BD05-C8C3B17FF784}"/>
              </a:ext>
            </a:extLst>
          </p:cNvPr>
          <p:cNvPicPr>
            <a:picLocks noGrp="1" noChangeAspect="1"/>
          </p:cNvPicPr>
          <p:nvPr>
            <p:ph idx="1"/>
          </p:nvPr>
        </p:nvPicPr>
        <p:blipFill>
          <a:blip r:embed="rId2"/>
          <a:stretch>
            <a:fillRect/>
          </a:stretch>
        </p:blipFill>
        <p:spPr>
          <a:xfrm>
            <a:off x="1471025" y="158361"/>
            <a:ext cx="9249949" cy="6541278"/>
          </a:xfrm>
        </p:spPr>
      </p:pic>
    </p:spTree>
    <p:extLst>
      <p:ext uri="{BB962C8B-B14F-4D97-AF65-F5344CB8AC3E}">
        <p14:creationId xmlns:p14="http://schemas.microsoft.com/office/powerpoint/2010/main" val="1962645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F3AA-52D5-98B3-F301-46E8AC7E7A9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EF85BC9-4DB8-C2D1-B453-A19ADE0CDBCD}"/>
              </a:ext>
            </a:extLst>
          </p:cNvPr>
          <p:cNvPicPr>
            <a:picLocks noGrp="1" noChangeAspect="1"/>
          </p:cNvPicPr>
          <p:nvPr>
            <p:ph idx="1"/>
          </p:nvPr>
        </p:nvPicPr>
        <p:blipFill>
          <a:blip r:embed="rId2"/>
          <a:stretch>
            <a:fillRect/>
          </a:stretch>
        </p:blipFill>
        <p:spPr>
          <a:xfrm>
            <a:off x="1371959" y="132700"/>
            <a:ext cx="9343303" cy="6592599"/>
          </a:xfrm>
        </p:spPr>
      </p:pic>
    </p:spTree>
    <p:extLst>
      <p:ext uri="{BB962C8B-B14F-4D97-AF65-F5344CB8AC3E}">
        <p14:creationId xmlns:p14="http://schemas.microsoft.com/office/powerpoint/2010/main" val="97246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BDEB-CAB4-5738-160D-4DD83DF32C2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5ACF7F-F70B-9C21-F597-5C834CE75061}"/>
              </a:ext>
            </a:extLst>
          </p:cNvPr>
          <p:cNvPicPr>
            <a:picLocks noGrp="1" noChangeAspect="1"/>
          </p:cNvPicPr>
          <p:nvPr>
            <p:ph idx="1"/>
          </p:nvPr>
        </p:nvPicPr>
        <p:blipFill>
          <a:blip r:embed="rId2"/>
          <a:stretch>
            <a:fillRect/>
          </a:stretch>
        </p:blipFill>
        <p:spPr>
          <a:xfrm>
            <a:off x="1977342" y="499533"/>
            <a:ext cx="8544045" cy="5901229"/>
          </a:xfrm>
        </p:spPr>
      </p:pic>
    </p:spTree>
    <p:extLst>
      <p:ext uri="{BB962C8B-B14F-4D97-AF65-F5344CB8AC3E}">
        <p14:creationId xmlns:p14="http://schemas.microsoft.com/office/powerpoint/2010/main" val="269804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DAEA-7C95-8086-4A2F-61FF4E4F3F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C66C46-4D9D-1C00-1201-4285714E7A8A}"/>
              </a:ext>
            </a:extLst>
          </p:cNvPr>
          <p:cNvSpPr>
            <a:spLocks noGrp="1"/>
          </p:cNvSpPr>
          <p:nvPr>
            <p:ph idx="1"/>
          </p:nvPr>
        </p:nvSpPr>
        <p:spPr/>
        <p:txBody>
          <a:bodyPr/>
          <a:lstStyle/>
          <a:p>
            <a:endParaRPr lang="en-US"/>
          </a:p>
        </p:txBody>
      </p:sp>
      <p:pic>
        <p:nvPicPr>
          <p:cNvPr id="1026" name="Picture 2" descr="Operations Management&#10;Reorder Point&#10;DON PAUL&#10; ">
            <a:extLst>
              <a:ext uri="{FF2B5EF4-FFF2-40B4-BE49-F238E27FC236}">
                <a16:creationId xmlns:a16="http://schemas.microsoft.com/office/drawing/2014/main" id="{09159181-0382-5BCE-A666-499CD9496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559" y="160599"/>
            <a:ext cx="8715736" cy="653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524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98E9-3A15-B603-1AD6-1B48AD8B73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F9CAD18-B051-FA44-77BB-A16EA0F279A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F4C09A-F4C8-5FEB-00D5-3FEB6B75D2CE}"/>
              </a:ext>
            </a:extLst>
          </p:cNvPr>
          <p:cNvPicPr>
            <a:picLocks noChangeAspect="1"/>
          </p:cNvPicPr>
          <p:nvPr/>
        </p:nvPicPr>
        <p:blipFill>
          <a:blip r:embed="rId2"/>
          <a:stretch>
            <a:fillRect/>
          </a:stretch>
        </p:blipFill>
        <p:spPr>
          <a:xfrm>
            <a:off x="2118763" y="547406"/>
            <a:ext cx="7849695" cy="5811061"/>
          </a:xfrm>
          <a:prstGeom prst="rect">
            <a:avLst/>
          </a:prstGeom>
        </p:spPr>
      </p:pic>
    </p:spTree>
    <p:extLst>
      <p:ext uri="{BB962C8B-B14F-4D97-AF65-F5344CB8AC3E}">
        <p14:creationId xmlns:p14="http://schemas.microsoft.com/office/powerpoint/2010/main" val="124303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2600-3654-15E7-B7C2-450C9173E5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970110-031F-3CDF-0D4B-6D00A05E9D6B}"/>
              </a:ext>
            </a:extLst>
          </p:cNvPr>
          <p:cNvPicPr>
            <a:picLocks noGrp="1" noChangeAspect="1"/>
          </p:cNvPicPr>
          <p:nvPr>
            <p:ph idx="1"/>
          </p:nvPr>
        </p:nvPicPr>
        <p:blipFill>
          <a:blip r:embed="rId2"/>
          <a:stretch>
            <a:fillRect/>
          </a:stretch>
        </p:blipFill>
        <p:spPr>
          <a:xfrm>
            <a:off x="1768394" y="225403"/>
            <a:ext cx="8961338" cy="6407194"/>
          </a:xfrm>
        </p:spPr>
      </p:pic>
    </p:spTree>
    <p:extLst>
      <p:ext uri="{BB962C8B-B14F-4D97-AF65-F5344CB8AC3E}">
        <p14:creationId xmlns:p14="http://schemas.microsoft.com/office/powerpoint/2010/main" val="595384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0226-8219-86CB-43A1-ACF83450E62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261814E-5EF0-2C0A-2D57-E66E9F03B06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2D6C25-68D9-1754-639F-D54B6935A39D}"/>
              </a:ext>
            </a:extLst>
          </p:cNvPr>
          <p:cNvPicPr>
            <a:picLocks noChangeAspect="1"/>
          </p:cNvPicPr>
          <p:nvPr/>
        </p:nvPicPr>
        <p:blipFill>
          <a:blip r:embed="rId2"/>
          <a:stretch>
            <a:fillRect/>
          </a:stretch>
        </p:blipFill>
        <p:spPr>
          <a:xfrm>
            <a:off x="1560272" y="308669"/>
            <a:ext cx="8845368" cy="6240662"/>
          </a:xfrm>
          <a:prstGeom prst="rect">
            <a:avLst/>
          </a:prstGeom>
        </p:spPr>
      </p:pic>
    </p:spTree>
    <p:extLst>
      <p:ext uri="{BB962C8B-B14F-4D97-AF65-F5344CB8AC3E}">
        <p14:creationId xmlns:p14="http://schemas.microsoft.com/office/powerpoint/2010/main" val="112667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8EC6-9937-4620-FDFD-DDCA09B3711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F0CFC5F-53B6-E579-6BFF-25DF15C80577}"/>
              </a:ext>
            </a:extLst>
          </p:cNvPr>
          <p:cNvPicPr>
            <a:picLocks noGrp="1" noChangeAspect="1"/>
          </p:cNvPicPr>
          <p:nvPr>
            <p:ph idx="1"/>
          </p:nvPr>
        </p:nvPicPr>
        <p:blipFill>
          <a:blip r:embed="rId2"/>
          <a:stretch>
            <a:fillRect/>
          </a:stretch>
        </p:blipFill>
        <p:spPr>
          <a:xfrm>
            <a:off x="1678689" y="264755"/>
            <a:ext cx="8729844" cy="6593245"/>
          </a:xfrm>
        </p:spPr>
      </p:pic>
    </p:spTree>
    <p:extLst>
      <p:ext uri="{BB962C8B-B14F-4D97-AF65-F5344CB8AC3E}">
        <p14:creationId xmlns:p14="http://schemas.microsoft.com/office/powerpoint/2010/main" val="3135338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E2B7-C7B0-1C4B-A949-E1A49F1E7A8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0BE4EFC-22E1-1E6D-DDFE-FBA474CAE590}"/>
              </a:ext>
            </a:extLst>
          </p:cNvPr>
          <p:cNvPicPr>
            <a:picLocks noGrp="1" noChangeAspect="1"/>
          </p:cNvPicPr>
          <p:nvPr>
            <p:ph idx="1"/>
          </p:nvPr>
        </p:nvPicPr>
        <p:blipFill>
          <a:blip r:embed="rId2"/>
          <a:stretch>
            <a:fillRect/>
          </a:stretch>
        </p:blipFill>
        <p:spPr>
          <a:xfrm>
            <a:off x="1419827" y="0"/>
            <a:ext cx="9352345" cy="6688414"/>
          </a:xfrm>
        </p:spPr>
      </p:pic>
    </p:spTree>
    <p:extLst>
      <p:ext uri="{BB962C8B-B14F-4D97-AF65-F5344CB8AC3E}">
        <p14:creationId xmlns:p14="http://schemas.microsoft.com/office/powerpoint/2010/main" val="264056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9EB4-A118-130E-064B-AB3063B2424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1987300-D184-93A6-4D7F-CCFFBD326114}"/>
              </a:ext>
            </a:extLst>
          </p:cNvPr>
          <p:cNvPicPr>
            <a:picLocks noGrp="1" noChangeAspect="1"/>
          </p:cNvPicPr>
          <p:nvPr>
            <p:ph idx="1"/>
          </p:nvPr>
        </p:nvPicPr>
        <p:blipFill>
          <a:blip r:embed="rId2"/>
          <a:stretch>
            <a:fillRect/>
          </a:stretch>
        </p:blipFill>
        <p:spPr>
          <a:xfrm>
            <a:off x="1460470" y="355185"/>
            <a:ext cx="9166282" cy="6333068"/>
          </a:xfrm>
        </p:spPr>
      </p:pic>
    </p:spTree>
    <p:extLst>
      <p:ext uri="{BB962C8B-B14F-4D97-AF65-F5344CB8AC3E}">
        <p14:creationId xmlns:p14="http://schemas.microsoft.com/office/powerpoint/2010/main" val="3252430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E154-F2F5-32C5-A50C-23A336B82DC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66CB75-B3A3-9F85-D675-6544AF85B490}"/>
              </a:ext>
            </a:extLst>
          </p:cNvPr>
          <p:cNvPicPr>
            <a:picLocks noGrp="1" noChangeAspect="1"/>
          </p:cNvPicPr>
          <p:nvPr>
            <p:ph idx="1"/>
          </p:nvPr>
        </p:nvPicPr>
        <p:blipFill>
          <a:blip r:embed="rId2"/>
          <a:stretch>
            <a:fillRect/>
          </a:stretch>
        </p:blipFill>
        <p:spPr>
          <a:xfrm>
            <a:off x="1655661" y="499533"/>
            <a:ext cx="8880677" cy="6144066"/>
          </a:xfrm>
        </p:spPr>
      </p:pic>
    </p:spTree>
    <p:extLst>
      <p:ext uri="{BB962C8B-B14F-4D97-AF65-F5344CB8AC3E}">
        <p14:creationId xmlns:p14="http://schemas.microsoft.com/office/powerpoint/2010/main" val="1586746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5332-47F3-1EEC-A0D1-4D9C097C52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CC4A8AE-5D3E-FD93-F07B-4F2D3086D4F3}"/>
              </a:ext>
            </a:extLst>
          </p:cNvPr>
          <p:cNvPicPr>
            <a:picLocks noGrp="1" noChangeAspect="1"/>
          </p:cNvPicPr>
          <p:nvPr>
            <p:ph idx="1"/>
          </p:nvPr>
        </p:nvPicPr>
        <p:blipFill>
          <a:blip r:embed="rId2"/>
          <a:stretch>
            <a:fillRect/>
          </a:stretch>
        </p:blipFill>
        <p:spPr>
          <a:xfrm>
            <a:off x="971758" y="110885"/>
            <a:ext cx="9607502" cy="6636229"/>
          </a:xfrm>
        </p:spPr>
      </p:pic>
    </p:spTree>
    <p:extLst>
      <p:ext uri="{BB962C8B-B14F-4D97-AF65-F5344CB8AC3E}">
        <p14:creationId xmlns:p14="http://schemas.microsoft.com/office/powerpoint/2010/main" val="423487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3D9E2-5E12-992B-8A70-3A0DD8C8182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76BC8C-63AC-E355-5900-57F0FA12F538}"/>
              </a:ext>
            </a:extLst>
          </p:cNvPr>
          <p:cNvPicPr>
            <a:picLocks noGrp="1" noChangeAspect="1"/>
          </p:cNvPicPr>
          <p:nvPr>
            <p:ph idx="1"/>
          </p:nvPr>
        </p:nvPicPr>
        <p:blipFill>
          <a:blip r:embed="rId2"/>
          <a:stretch>
            <a:fillRect/>
          </a:stretch>
        </p:blipFill>
        <p:spPr>
          <a:xfrm>
            <a:off x="1203768" y="0"/>
            <a:ext cx="9271320" cy="6658081"/>
          </a:xfrm>
        </p:spPr>
      </p:pic>
    </p:spTree>
    <p:extLst>
      <p:ext uri="{BB962C8B-B14F-4D97-AF65-F5344CB8AC3E}">
        <p14:creationId xmlns:p14="http://schemas.microsoft.com/office/powerpoint/2010/main" val="260886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0717-7BC1-6512-90C2-3EFB833CB7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69E41E-2F55-BF41-9CDE-81F8A1FDB80D}"/>
              </a:ext>
            </a:extLst>
          </p:cNvPr>
          <p:cNvPicPr>
            <a:picLocks noGrp="1" noChangeAspect="1"/>
          </p:cNvPicPr>
          <p:nvPr>
            <p:ph idx="1"/>
          </p:nvPr>
        </p:nvPicPr>
        <p:blipFill>
          <a:blip r:embed="rId2"/>
          <a:stretch>
            <a:fillRect/>
          </a:stretch>
        </p:blipFill>
        <p:spPr>
          <a:xfrm>
            <a:off x="1171906" y="136033"/>
            <a:ext cx="9743410" cy="6585933"/>
          </a:xfrm>
        </p:spPr>
      </p:pic>
    </p:spTree>
    <p:extLst>
      <p:ext uri="{BB962C8B-B14F-4D97-AF65-F5344CB8AC3E}">
        <p14:creationId xmlns:p14="http://schemas.microsoft.com/office/powerpoint/2010/main" val="123708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B996-E376-2CE4-646E-DC99F612FED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945E36F-C3B9-3265-8D22-DE6664C641BD}"/>
              </a:ext>
            </a:extLst>
          </p:cNvPr>
          <p:cNvPicPr>
            <a:picLocks noGrp="1" noChangeAspect="1"/>
          </p:cNvPicPr>
          <p:nvPr>
            <p:ph idx="1"/>
          </p:nvPr>
        </p:nvPicPr>
        <p:blipFill>
          <a:blip r:embed="rId2"/>
          <a:stretch>
            <a:fillRect/>
          </a:stretch>
        </p:blipFill>
        <p:spPr>
          <a:xfrm>
            <a:off x="2189474" y="499533"/>
            <a:ext cx="7813052" cy="5859789"/>
          </a:xfrm>
          <a:prstGeom prst="rect">
            <a:avLst/>
          </a:prstGeom>
        </p:spPr>
      </p:pic>
    </p:spTree>
    <p:extLst>
      <p:ext uri="{BB962C8B-B14F-4D97-AF65-F5344CB8AC3E}">
        <p14:creationId xmlns:p14="http://schemas.microsoft.com/office/powerpoint/2010/main" val="366599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2EBB-8FF9-4387-928D-3175453D103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068D091-F10E-8F63-06F5-0EBBD7057E6A}"/>
              </a:ext>
            </a:extLst>
          </p:cNvPr>
          <p:cNvPicPr>
            <a:picLocks noGrp="1" noChangeAspect="1"/>
          </p:cNvPicPr>
          <p:nvPr>
            <p:ph idx="1"/>
          </p:nvPr>
        </p:nvPicPr>
        <p:blipFill>
          <a:blip r:embed="rId2"/>
          <a:stretch>
            <a:fillRect/>
          </a:stretch>
        </p:blipFill>
        <p:spPr>
          <a:xfrm>
            <a:off x="1309061" y="372227"/>
            <a:ext cx="9469099" cy="6113545"/>
          </a:xfrm>
        </p:spPr>
      </p:pic>
    </p:spTree>
    <p:extLst>
      <p:ext uri="{BB962C8B-B14F-4D97-AF65-F5344CB8AC3E}">
        <p14:creationId xmlns:p14="http://schemas.microsoft.com/office/powerpoint/2010/main" val="3567375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73A0-0BE0-3B09-E10C-0D5A9280F8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C2BBBE5-EF8B-1DC5-F070-DA94140FBCD5}"/>
              </a:ext>
            </a:extLst>
          </p:cNvPr>
          <p:cNvPicPr>
            <a:picLocks noGrp="1" noChangeAspect="1"/>
          </p:cNvPicPr>
          <p:nvPr>
            <p:ph idx="1"/>
          </p:nvPr>
        </p:nvPicPr>
        <p:blipFill>
          <a:blip r:embed="rId2"/>
          <a:stretch>
            <a:fillRect/>
          </a:stretch>
        </p:blipFill>
        <p:spPr>
          <a:xfrm>
            <a:off x="1365813" y="219221"/>
            <a:ext cx="9022982" cy="6419557"/>
          </a:xfrm>
        </p:spPr>
      </p:pic>
    </p:spTree>
    <p:extLst>
      <p:ext uri="{BB962C8B-B14F-4D97-AF65-F5344CB8AC3E}">
        <p14:creationId xmlns:p14="http://schemas.microsoft.com/office/powerpoint/2010/main" val="401543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AE0E-6285-CE55-1B54-D99BC9DCB1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ED4E6B4-EAFF-5ACF-7BC5-B52214336BC3}"/>
              </a:ext>
            </a:extLst>
          </p:cNvPr>
          <p:cNvPicPr>
            <a:picLocks noGrp="1" noChangeAspect="1"/>
          </p:cNvPicPr>
          <p:nvPr>
            <p:ph idx="1"/>
          </p:nvPr>
        </p:nvPicPr>
        <p:blipFill>
          <a:blip r:embed="rId2"/>
          <a:stretch>
            <a:fillRect/>
          </a:stretch>
        </p:blipFill>
        <p:spPr>
          <a:xfrm>
            <a:off x="937550" y="499533"/>
            <a:ext cx="9951636" cy="6186251"/>
          </a:xfrm>
        </p:spPr>
      </p:pic>
    </p:spTree>
    <p:extLst>
      <p:ext uri="{BB962C8B-B14F-4D97-AF65-F5344CB8AC3E}">
        <p14:creationId xmlns:p14="http://schemas.microsoft.com/office/powerpoint/2010/main" val="1779382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629A-1459-73DC-2BA8-FFE983538A0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1067353-268E-5F00-F278-59849FE07779}"/>
              </a:ext>
            </a:extLst>
          </p:cNvPr>
          <p:cNvPicPr>
            <a:picLocks noGrp="1" noChangeAspect="1"/>
          </p:cNvPicPr>
          <p:nvPr>
            <p:ph idx="1"/>
          </p:nvPr>
        </p:nvPicPr>
        <p:blipFill>
          <a:blip r:embed="rId2"/>
          <a:stretch>
            <a:fillRect/>
          </a:stretch>
        </p:blipFill>
        <p:spPr>
          <a:xfrm>
            <a:off x="1084321" y="106296"/>
            <a:ext cx="9616836" cy="6645407"/>
          </a:xfrm>
        </p:spPr>
      </p:pic>
    </p:spTree>
    <p:extLst>
      <p:ext uri="{BB962C8B-B14F-4D97-AF65-F5344CB8AC3E}">
        <p14:creationId xmlns:p14="http://schemas.microsoft.com/office/powerpoint/2010/main" val="3976401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7AFD-5FF9-C2E4-CCBA-E605901290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0C73785-6FAA-6D08-20DE-111C23CC9817}"/>
              </a:ext>
            </a:extLst>
          </p:cNvPr>
          <p:cNvPicPr>
            <a:picLocks noGrp="1" noChangeAspect="1"/>
          </p:cNvPicPr>
          <p:nvPr>
            <p:ph idx="1"/>
          </p:nvPr>
        </p:nvPicPr>
        <p:blipFill>
          <a:blip r:embed="rId2"/>
          <a:stretch>
            <a:fillRect/>
          </a:stretch>
        </p:blipFill>
        <p:spPr>
          <a:xfrm>
            <a:off x="1146858" y="499533"/>
            <a:ext cx="9898284" cy="5955351"/>
          </a:xfrm>
        </p:spPr>
      </p:pic>
    </p:spTree>
    <p:extLst>
      <p:ext uri="{BB962C8B-B14F-4D97-AF65-F5344CB8AC3E}">
        <p14:creationId xmlns:p14="http://schemas.microsoft.com/office/powerpoint/2010/main" val="3769210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DF3E-3CCC-3797-C90B-EF635C3E7A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5994D86-FFF7-9D2A-169A-72BBDF2CD74D}"/>
              </a:ext>
            </a:extLst>
          </p:cNvPr>
          <p:cNvPicPr>
            <a:picLocks noGrp="1" noChangeAspect="1"/>
          </p:cNvPicPr>
          <p:nvPr>
            <p:ph idx="1"/>
          </p:nvPr>
        </p:nvPicPr>
        <p:blipFill>
          <a:blip r:embed="rId2"/>
          <a:stretch>
            <a:fillRect/>
          </a:stretch>
        </p:blipFill>
        <p:spPr>
          <a:xfrm>
            <a:off x="1106347" y="0"/>
            <a:ext cx="9979305" cy="6790797"/>
          </a:xfrm>
        </p:spPr>
      </p:pic>
    </p:spTree>
    <p:extLst>
      <p:ext uri="{BB962C8B-B14F-4D97-AF65-F5344CB8AC3E}">
        <p14:creationId xmlns:p14="http://schemas.microsoft.com/office/powerpoint/2010/main" val="411712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E469-33DB-4EC0-1409-53A92B68D4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9E81E66-2604-4202-4D8A-D927F4B76CDD}"/>
              </a:ext>
            </a:extLst>
          </p:cNvPr>
          <p:cNvPicPr>
            <a:picLocks noGrp="1" noChangeAspect="1"/>
          </p:cNvPicPr>
          <p:nvPr>
            <p:ph idx="1"/>
          </p:nvPr>
        </p:nvPicPr>
        <p:blipFill>
          <a:blip r:embed="rId2"/>
          <a:stretch>
            <a:fillRect/>
          </a:stretch>
        </p:blipFill>
        <p:spPr>
          <a:xfrm>
            <a:off x="1300534" y="142909"/>
            <a:ext cx="9486154" cy="6215558"/>
          </a:xfrm>
        </p:spPr>
      </p:pic>
    </p:spTree>
    <p:extLst>
      <p:ext uri="{BB962C8B-B14F-4D97-AF65-F5344CB8AC3E}">
        <p14:creationId xmlns:p14="http://schemas.microsoft.com/office/powerpoint/2010/main" val="2959973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834E-F45F-9412-4F4F-B8C6DCEAAE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3C5985-5D57-D451-597F-CECAD5C2EC47}"/>
              </a:ext>
            </a:extLst>
          </p:cNvPr>
          <p:cNvPicPr>
            <a:picLocks noGrp="1" noChangeAspect="1"/>
          </p:cNvPicPr>
          <p:nvPr>
            <p:ph idx="1"/>
          </p:nvPr>
        </p:nvPicPr>
        <p:blipFill>
          <a:blip r:embed="rId2"/>
          <a:stretch>
            <a:fillRect/>
          </a:stretch>
        </p:blipFill>
        <p:spPr>
          <a:xfrm>
            <a:off x="1432871" y="154044"/>
            <a:ext cx="9326258" cy="6549911"/>
          </a:xfrm>
        </p:spPr>
      </p:pic>
    </p:spTree>
    <p:extLst>
      <p:ext uri="{BB962C8B-B14F-4D97-AF65-F5344CB8AC3E}">
        <p14:creationId xmlns:p14="http://schemas.microsoft.com/office/powerpoint/2010/main" val="788528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016B-8C2D-C6E9-885D-9C2221C23AA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C66DA2D-C4BA-E810-DEB0-4C4DA78707FA}"/>
              </a:ext>
            </a:extLst>
          </p:cNvPr>
          <p:cNvPicPr>
            <a:picLocks noGrp="1" noChangeAspect="1"/>
          </p:cNvPicPr>
          <p:nvPr>
            <p:ph idx="1"/>
          </p:nvPr>
        </p:nvPicPr>
        <p:blipFill>
          <a:blip r:embed="rId2"/>
          <a:stretch>
            <a:fillRect/>
          </a:stretch>
        </p:blipFill>
        <p:spPr>
          <a:xfrm>
            <a:off x="1277081" y="264653"/>
            <a:ext cx="8337320" cy="6328694"/>
          </a:xfrm>
        </p:spPr>
      </p:pic>
    </p:spTree>
    <p:extLst>
      <p:ext uri="{BB962C8B-B14F-4D97-AF65-F5344CB8AC3E}">
        <p14:creationId xmlns:p14="http://schemas.microsoft.com/office/powerpoint/2010/main" val="324644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5D33B-7ABC-34DE-218D-83CE10558527}"/>
              </a:ext>
            </a:extLst>
          </p:cNvPr>
          <p:cNvSpPr>
            <a:spLocks noGrp="1"/>
          </p:cNvSpPr>
          <p:nvPr>
            <p:ph idx="1"/>
          </p:nvPr>
        </p:nvSpPr>
        <p:spPr>
          <a:xfrm>
            <a:off x="429006" y="499533"/>
            <a:ext cx="10753725" cy="3766185"/>
          </a:xfrm>
        </p:spPr>
        <p:txBody>
          <a:bodyPr>
            <a:noAutofit/>
          </a:bodyPr>
          <a:lstStyle/>
          <a:p>
            <a:r>
              <a:rPr lang="en-US" sz="1200" dirty="0">
                <a:latin typeface="Arial Black" panose="020B0A04020102020204" pitchFamily="34" charset="0"/>
              </a:rPr>
              <a:t>Lead-time demand occurs in an inventory system when the lead time is not instantaneous. The lead time is the time from placement of an order until the order is received. Assume that lead time is a random variable. During the lead time, demands also occur at random. Lead-time demand is thus a random variable defined as the sum of the demands over the lead time, denoted as </a:t>
            </a:r>
            <a:r>
              <a:rPr lang="en-US" sz="1200" dirty="0" err="1">
                <a:latin typeface="Arial Black" panose="020B0A04020102020204" pitchFamily="34" charset="0"/>
              </a:rPr>
              <a:t>EizoD</a:t>
            </a:r>
            <a:r>
              <a:rPr lang="en-US" sz="1200" dirty="0">
                <a:latin typeface="Arial Black" panose="020B0A04020102020204" pitchFamily="34" charset="0"/>
              </a:rPr>
              <a:t>, where T is the time period of the lead time, </a:t>
            </a:r>
            <a:r>
              <a:rPr lang="en-US" sz="1200" dirty="0" err="1">
                <a:latin typeface="Arial Black" panose="020B0A04020102020204" pitchFamily="34" charset="0"/>
              </a:rPr>
              <a:t>i</a:t>
            </a:r>
            <a:r>
              <a:rPr lang="en-US" sz="1200" dirty="0">
                <a:latin typeface="Arial Black" panose="020B0A04020102020204" pitchFamily="34" charset="0"/>
              </a:rPr>
              <a:t>=0,1,2, D is the demand during the </a:t>
            </a:r>
            <a:r>
              <a:rPr lang="en-US" sz="1200" dirty="0" err="1">
                <a:latin typeface="Arial Black" panose="020B0A04020102020204" pitchFamily="34" charset="0"/>
              </a:rPr>
              <a:t>ith</a:t>
            </a:r>
            <a:r>
              <a:rPr lang="en-US" sz="1200" dirty="0">
                <a:latin typeface="Arial Black" panose="020B0A04020102020204" pitchFamily="34" charset="0"/>
              </a:rPr>
              <a:t> time period, and T is the lead time. The distribution of lead time demand is found by simulating many cycles of lead time and building a histogram based on the results.</a:t>
            </a:r>
          </a:p>
          <a:p>
            <a:endParaRPr lang="en-US" sz="1200" dirty="0">
              <a:latin typeface="Arial Black" panose="020B0A04020102020204" pitchFamily="34" charset="0"/>
            </a:endParaRPr>
          </a:p>
          <a:p>
            <a:r>
              <a:rPr lang="en-US" sz="1200" dirty="0">
                <a:latin typeface="Arial Black" panose="020B0A04020102020204" pitchFamily="34" charset="0"/>
              </a:rPr>
              <a:t>A firm sells bulk rolls of newsprint. The daily demand is given by the following probability distribution:</a:t>
            </a:r>
          </a:p>
          <a:p>
            <a:endParaRPr lang="en-US" sz="1200" dirty="0">
              <a:latin typeface="Arial Black" panose="020B0A04020102020204" pitchFamily="34" charset="0"/>
            </a:endParaRPr>
          </a:p>
          <a:p>
            <a:r>
              <a:rPr lang="en-US" sz="1200" dirty="0">
                <a:latin typeface="Arial Black" panose="020B0A04020102020204" pitchFamily="34" charset="0"/>
              </a:rPr>
              <a:t>Daily Demand (Rolls)   Probability</a:t>
            </a:r>
          </a:p>
          <a:p>
            <a:r>
              <a:rPr lang="en-US" sz="1200" dirty="0">
                <a:latin typeface="Arial Black" panose="020B0A04020102020204" pitchFamily="34" charset="0"/>
              </a:rPr>
              <a:t>0                      0.20</a:t>
            </a:r>
          </a:p>
          <a:p>
            <a:r>
              <a:rPr lang="en-US" sz="1200" dirty="0">
                <a:latin typeface="Arial Black" panose="020B0A04020102020204" pitchFamily="34" charset="0"/>
              </a:rPr>
              <a:t>1                      0.35</a:t>
            </a:r>
          </a:p>
          <a:p>
            <a:r>
              <a:rPr lang="en-US" sz="1200" dirty="0">
                <a:latin typeface="Arial Black" panose="020B0A04020102020204" pitchFamily="34" charset="0"/>
              </a:rPr>
              <a:t>2                      0.30</a:t>
            </a:r>
          </a:p>
          <a:p>
            <a:r>
              <a:rPr lang="en-US" sz="1200" dirty="0">
                <a:latin typeface="Arial Black" panose="020B0A04020102020204" pitchFamily="34" charset="0"/>
              </a:rPr>
              <a:t>3                      0.15</a:t>
            </a:r>
          </a:p>
          <a:p>
            <a:endParaRPr lang="en-US" sz="1200" dirty="0">
              <a:latin typeface="Arial Black" panose="020B0A04020102020204" pitchFamily="34" charset="0"/>
            </a:endParaRPr>
          </a:p>
          <a:p>
            <a:r>
              <a:rPr lang="en-US" sz="1200" dirty="0">
                <a:latin typeface="Arial Black" panose="020B0A04020102020204" pitchFamily="34" charset="0"/>
              </a:rPr>
              <a:t>The lead time is the number of days from placing an order until the firm receives the order from the supplier. In this instance, lead time is a random variable given by the following distribution:</a:t>
            </a:r>
          </a:p>
          <a:p>
            <a:endParaRPr lang="en-US" sz="1200" dirty="0">
              <a:latin typeface="Arial Black" panose="020B0A04020102020204" pitchFamily="34" charset="0"/>
            </a:endParaRPr>
          </a:p>
          <a:p>
            <a:r>
              <a:rPr lang="en-US" sz="1200" dirty="0">
                <a:latin typeface="Arial Black" panose="020B0A04020102020204" pitchFamily="34" charset="0"/>
              </a:rPr>
              <a:t>Lead Time (Days)   Probability</a:t>
            </a:r>
          </a:p>
          <a:p>
            <a:r>
              <a:rPr lang="en-US" sz="1200" dirty="0">
                <a:latin typeface="Arial Black" panose="020B0A04020102020204" pitchFamily="34" charset="0"/>
              </a:rPr>
              <a:t>0                  0.36</a:t>
            </a:r>
          </a:p>
          <a:p>
            <a:r>
              <a:rPr lang="en-US" sz="1200" dirty="0">
                <a:latin typeface="Arial Black" panose="020B0A04020102020204" pitchFamily="34" charset="0"/>
              </a:rPr>
              <a:t>1                  0.42</a:t>
            </a:r>
          </a:p>
          <a:p>
            <a:r>
              <a:rPr lang="en-US" sz="1200" dirty="0">
                <a:latin typeface="Arial Black" panose="020B0A04020102020204" pitchFamily="34" charset="0"/>
              </a:rPr>
              <a:t>2                  0.22</a:t>
            </a:r>
          </a:p>
        </p:txBody>
      </p:sp>
    </p:spTree>
    <p:extLst>
      <p:ext uri="{BB962C8B-B14F-4D97-AF65-F5344CB8AC3E}">
        <p14:creationId xmlns:p14="http://schemas.microsoft.com/office/powerpoint/2010/main" val="6815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6173-064F-7C15-2CEF-C2C0BFC1CE3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6F4C1D5-4A12-F814-816C-EE730487809A}"/>
              </a:ext>
            </a:extLst>
          </p:cNvPr>
          <p:cNvPicPr>
            <a:picLocks noGrp="1" noChangeAspect="1"/>
          </p:cNvPicPr>
          <p:nvPr>
            <p:ph idx="1"/>
          </p:nvPr>
        </p:nvPicPr>
        <p:blipFill>
          <a:blip r:embed="rId2"/>
          <a:stretch>
            <a:fillRect/>
          </a:stretch>
        </p:blipFill>
        <p:spPr>
          <a:xfrm>
            <a:off x="465475" y="274162"/>
            <a:ext cx="10772775" cy="7207591"/>
          </a:xfrm>
        </p:spPr>
      </p:pic>
    </p:spTree>
    <p:extLst>
      <p:ext uri="{BB962C8B-B14F-4D97-AF65-F5344CB8AC3E}">
        <p14:creationId xmlns:p14="http://schemas.microsoft.com/office/powerpoint/2010/main" val="2075745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B1D5-067A-A113-C1D8-D8FA41B4264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29663C9-B4CC-9F35-25BB-D4CBB3C31D33}"/>
              </a:ext>
            </a:extLst>
          </p:cNvPr>
          <p:cNvPicPr>
            <a:picLocks noGrp="1" noChangeAspect="1"/>
          </p:cNvPicPr>
          <p:nvPr>
            <p:ph idx="1"/>
          </p:nvPr>
        </p:nvPicPr>
        <p:blipFill>
          <a:blip r:embed="rId2"/>
          <a:stretch>
            <a:fillRect/>
          </a:stretch>
        </p:blipFill>
        <p:spPr>
          <a:xfrm>
            <a:off x="1202863" y="499533"/>
            <a:ext cx="9786273" cy="5698013"/>
          </a:xfrm>
          <a:prstGeom prst="rect">
            <a:avLst/>
          </a:prstGeom>
        </p:spPr>
      </p:pic>
    </p:spTree>
    <p:extLst>
      <p:ext uri="{BB962C8B-B14F-4D97-AF65-F5344CB8AC3E}">
        <p14:creationId xmlns:p14="http://schemas.microsoft.com/office/powerpoint/2010/main" val="3628084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E1E0-7492-28EE-733E-6C8E16EDEAA1}"/>
              </a:ext>
            </a:extLst>
          </p:cNvPr>
          <p:cNvSpPr>
            <a:spLocks noGrp="1"/>
          </p:cNvSpPr>
          <p:nvPr>
            <p:ph type="title"/>
          </p:nvPr>
        </p:nvSpPr>
        <p:spPr/>
        <p:txBody>
          <a:bodyPr/>
          <a:lstStyle/>
          <a:p>
            <a:endParaRPr lang="en-US"/>
          </a:p>
        </p:txBody>
      </p:sp>
      <p:pic>
        <p:nvPicPr>
          <p:cNvPr id="4098" name="Picture 2" descr="Solved 1. 2. Demand and lead time are both constant Demand | Chegg.com">
            <a:extLst>
              <a:ext uri="{FF2B5EF4-FFF2-40B4-BE49-F238E27FC236}">
                <a16:creationId xmlns:a16="http://schemas.microsoft.com/office/drawing/2014/main" id="{CDF107AE-591F-2494-2C55-673ABD9400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224" y="1077913"/>
            <a:ext cx="11221476" cy="493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805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7304-D631-C80A-C210-933D36455F30}"/>
              </a:ext>
            </a:extLst>
          </p:cNvPr>
          <p:cNvSpPr>
            <a:spLocks noGrp="1"/>
          </p:cNvSpPr>
          <p:nvPr>
            <p:ph type="title"/>
          </p:nvPr>
        </p:nvSpPr>
        <p:spPr/>
        <p:txBody>
          <a:bodyPr/>
          <a:lstStyle/>
          <a:p>
            <a:endParaRPr lang="en-US"/>
          </a:p>
        </p:txBody>
      </p:sp>
      <p:pic>
        <p:nvPicPr>
          <p:cNvPr id="5122" name="Picture 2" descr="Solved Question 6 out of 6 (35 points) In the basic EOQ | Chegg.com">
            <a:extLst>
              <a:ext uri="{FF2B5EF4-FFF2-40B4-BE49-F238E27FC236}">
                <a16:creationId xmlns:a16="http://schemas.microsoft.com/office/drawing/2014/main" id="{FB02CED5-176B-E90D-B72B-0BAC31C9B2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8201" y="678285"/>
            <a:ext cx="6644824" cy="550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447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B41E-2365-572A-5F6F-E3BD78E3D37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80F82B8-6C80-E1F0-42C5-EABCBD714903}"/>
              </a:ext>
            </a:extLst>
          </p:cNvPr>
          <p:cNvPicPr>
            <a:picLocks noGrp="1" noChangeAspect="1"/>
          </p:cNvPicPr>
          <p:nvPr>
            <p:ph idx="1"/>
          </p:nvPr>
        </p:nvPicPr>
        <p:blipFill>
          <a:blip r:embed="rId2"/>
          <a:stretch>
            <a:fillRect/>
          </a:stretch>
        </p:blipFill>
        <p:spPr>
          <a:xfrm>
            <a:off x="3061238" y="690033"/>
            <a:ext cx="5606511" cy="5793641"/>
          </a:xfrm>
          <a:prstGeom prst="rect">
            <a:avLst/>
          </a:prstGeom>
        </p:spPr>
      </p:pic>
    </p:spTree>
    <p:extLst>
      <p:ext uri="{BB962C8B-B14F-4D97-AF65-F5344CB8AC3E}">
        <p14:creationId xmlns:p14="http://schemas.microsoft.com/office/powerpoint/2010/main" val="181163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53323-7F26-0C47-C664-CE3A4B7A028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B7F52E-0F2C-BDD1-74EB-EDCB19FE6BC2}"/>
              </a:ext>
            </a:extLst>
          </p:cNvPr>
          <p:cNvPicPr>
            <a:picLocks noGrp="1" noChangeAspect="1"/>
          </p:cNvPicPr>
          <p:nvPr>
            <p:ph idx="1"/>
          </p:nvPr>
        </p:nvPicPr>
        <p:blipFill>
          <a:blip r:embed="rId2"/>
          <a:stretch>
            <a:fillRect/>
          </a:stretch>
        </p:blipFill>
        <p:spPr>
          <a:xfrm>
            <a:off x="853994" y="170988"/>
            <a:ext cx="10037784" cy="6951076"/>
          </a:xfrm>
        </p:spPr>
      </p:pic>
    </p:spTree>
    <p:extLst>
      <p:ext uri="{BB962C8B-B14F-4D97-AF65-F5344CB8AC3E}">
        <p14:creationId xmlns:p14="http://schemas.microsoft.com/office/powerpoint/2010/main" val="158657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70C0-BD6F-9B8B-5747-03732BC49E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BE346E-C32E-E753-A171-0BDA2DE870C4}"/>
              </a:ext>
            </a:extLst>
          </p:cNvPr>
          <p:cNvPicPr>
            <a:picLocks noGrp="1" noChangeAspect="1"/>
          </p:cNvPicPr>
          <p:nvPr>
            <p:ph idx="1"/>
          </p:nvPr>
        </p:nvPicPr>
        <p:blipFill>
          <a:blip r:embed="rId2"/>
          <a:stretch>
            <a:fillRect/>
          </a:stretch>
        </p:blipFill>
        <p:spPr>
          <a:xfrm>
            <a:off x="1073668" y="143447"/>
            <a:ext cx="9517168" cy="6571105"/>
          </a:xfrm>
        </p:spPr>
      </p:pic>
    </p:spTree>
    <p:extLst>
      <p:ext uri="{BB962C8B-B14F-4D97-AF65-F5344CB8AC3E}">
        <p14:creationId xmlns:p14="http://schemas.microsoft.com/office/powerpoint/2010/main" val="61622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395A-5DDF-D6FE-586C-4A88F3D8F9A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A11F1C-E106-DBBE-5E47-DFD2D40373DC}"/>
              </a:ext>
            </a:extLst>
          </p:cNvPr>
          <p:cNvPicPr>
            <a:picLocks noGrp="1" noChangeAspect="1"/>
          </p:cNvPicPr>
          <p:nvPr>
            <p:ph idx="1"/>
          </p:nvPr>
        </p:nvPicPr>
        <p:blipFill>
          <a:blip r:embed="rId2"/>
          <a:stretch>
            <a:fillRect/>
          </a:stretch>
        </p:blipFill>
        <p:spPr>
          <a:xfrm>
            <a:off x="1059942" y="0"/>
            <a:ext cx="9623490" cy="6624867"/>
          </a:xfrm>
        </p:spPr>
      </p:pic>
    </p:spTree>
    <p:extLst>
      <p:ext uri="{BB962C8B-B14F-4D97-AF65-F5344CB8AC3E}">
        <p14:creationId xmlns:p14="http://schemas.microsoft.com/office/powerpoint/2010/main" val="372822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F903B-BD72-632F-D74C-024FF66A0CC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C6895-876B-FAD3-21EB-1BB12FB5865D}"/>
              </a:ext>
            </a:extLst>
          </p:cNvPr>
          <p:cNvPicPr>
            <a:picLocks noGrp="1" noChangeAspect="1"/>
          </p:cNvPicPr>
          <p:nvPr>
            <p:ph idx="1"/>
          </p:nvPr>
        </p:nvPicPr>
        <p:blipFill>
          <a:blip r:embed="rId2"/>
          <a:stretch>
            <a:fillRect/>
          </a:stretch>
        </p:blipFill>
        <p:spPr>
          <a:xfrm>
            <a:off x="904814" y="0"/>
            <a:ext cx="10277594" cy="6931110"/>
          </a:xfrm>
        </p:spPr>
      </p:pic>
    </p:spTree>
    <p:extLst>
      <p:ext uri="{BB962C8B-B14F-4D97-AF65-F5344CB8AC3E}">
        <p14:creationId xmlns:p14="http://schemas.microsoft.com/office/powerpoint/2010/main" val="204704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B4BF-E001-557C-ECE6-37F4086DAC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BF20BA7-FBDE-7290-235C-544BE7544484}"/>
              </a:ext>
            </a:extLst>
          </p:cNvPr>
          <p:cNvPicPr>
            <a:picLocks noGrp="1" noChangeAspect="1"/>
          </p:cNvPicPr>
          <p:nvPr>
            <p:ph idx="1"/>
          </p:nvPr>
        </p:nvPicPr>
        <p:blipFill>
          <a:blip r:embed="rId2"/>
          <a:stretch>
            <a:fillRect/>
          </a:stretch>
        </p:blipFill>
        <p:spPr>
          <a:xfrm>
            <a:off x="1705278" y="-170202"/>
            <a:ext cx="9533740" cy="6528669"/>
          </a:xfrm>
        </p:spPr>
      </p:pic>
    </p:spTree>
    <p:extLst>
      <p:ext uri="{BB962C8B-B14F-4D97-AF65-F5344CB8AC3E}">
        <p14:creationId xmlns:p14="http://schemas.microsoft.com/office/powerpoint/2010/main" val="4082139581"/>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5139</TotalTime>
  <Words>223</Words>
  <Application>Microsoft Office PowerPoint</Application>
  <PresentationFormat>Widescreen</PresentationFormat>
  <Paragraphs>18</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 Light</vt:lpstr>
      <vt:lpstr>Metropolitan</vt:lpstr>
      <vt:lpstr>MND 500 Managerial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2</cp:revision>
  <dcterms:created xsi:type="dcterms:W3CDTF">2024-04-13T13:37:30Z</dcterms:created>
  <dcterms:modified xsi:type="dcterms:W3CDTF">2024-04-17T03:17:22Z</dcterms:modified>
</cp:coreProperties>
</file>